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72" r:id="rId7"/>
    <p:sldId id="273" r:id="rId8"/>
    <p:sldId id="271" r:id="rId9"/>
    <p:sldId id="260" r:id="rId10"/>
    <p:sldId id="270" r:id="rId11"/>
    <p:sldId id="261" r:id="rId12"/>
    <p:sldId id="263" r:id="rId13"/>
    <p:sldId id="264" r:id="rId14"/>
    <p:sldId id="268" r:id="rId15"/>
    <p:sldId id="269" r:id="rId16"/>
    <p:sldId id="265" r:id="rId17"/>
    <p:sldId id="266" r:id="rId18"/>
  </p:sldIdLst>
  <p:sldSz cx="18288000" cy="10287000"/>
  <p:notesSz cx="6858000" cy="9144000"/>
  <p:embeddedFontLst>
    <p:embeddedFont>
      <p:font typeface="Brush Script MT" panose="03060802040406070304" pitchFamily="66" charset="0"/>
      <p:italic r:id="rId19"/>
    </p:embeddedFont>
    <p:embeddedFont>
      <p:font typeface="DM Sans" pitchFamily="2" charset="0"/>
      <p:regular r:id="rId20"/>
      <p:bold r:id="rId21"/>
    </p:embeddedFont>
    <p:embeddedFont>
      <p:font typeface="DM Sans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42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4" Type="http://schemas.openxmlformats.org/officeDocument/2006/relationships/image" Target="../media/image4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0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21.sv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0406" y="-400495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r>
              <a:rPr lang="en-IN" dirty="0" err="1"/>
              <a:t>fp</a:t>
            </a:r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679032" y="784877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9117" y="8448502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397285" y="-78863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8603" y="-2104847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297627" y="8671468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910785" y="-2265726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305954" y="3732509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737926" y="-151747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6765383" y="3454459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3220916" y="9188206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5961891" y="7741773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00354" y="-4105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676261" y="2608564"/>
            <a:ext cx="14515498" cy="295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6000" b="1" dirty="0">
                <a:latin typeface="DM Sans" pitchFamily="2" charset="0"/>
              </a:rPr>
              <a:t>HealthCalc: </a:t>
            </a:r>
          </a:p>
          <a:p>
            <a:pPr algn="ctr">
              <a:lnSpc>
                <a:spcPts val="12218"/>
              </a:lnSpc>
            </a:pPr>
            <a:r>
              <a:rPr lang="en-US" sz="6000" b="1" dirty="0">
                <a:latin typeface="DM Sans" pitchFamily="2" charset="0"/>
              </a:rPr>
              <a:t>A Nutritional Analysis Web Application</a:t>
            </a:r>
            <a:endParaRPr lang="en-US" sz="6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34009" y="7656417"/>
            <a:ext cx="8459795" cy="59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800" b="1" spc="-8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Deepak S </a:t>
            </a:r>
            <a:r>
              <a:rPr lang="en-US" sz="4800" b="1" spc="-87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endParaRPr lang="en-US" sz="4800" b="1" spc="-87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9FC-ADCC-6FB1-D7DA-45E744FF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603891-BFC8-2233-487A-233CD5AE329D}"/>
              </a:ext>
            </a:extLst>
          </p:cNvPr>
          <p:cNvSpPr/>
          <p:nvPr/>
        </p:nvSpPr>
        <p:spPr>
          <a:xfrm rot="-5400000">
            <a:off x="3848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E8D4B87-C31A-7D6B-A518-066F80A3C200}"/>
              </a:ext>
            </a:extLst>
          </p:cNvPr>
          <p:cNvGrpSpPr/>
          <p:nvPr/>
        </p:nvGrpSpPr>
        <p:grpSpPr>
          <a:xfrm>
            <a:off x="15376658" y="932720"/>
            <a:ext cx="502056" cy="502056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B83BE9-7E3A-5193-78FC-1273E08D09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9DF9667-2F06-F33B-0214-8476C4CB435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1248F26-584A-F266-EC98-8A73ABC3FE77}"/>
              </a:ext>
            </a:extLst>
          </p:cNvPr>
          <p:cNvGrpSpPr/>
          <p:nvPr/>
        </p:nvGrpSpPr>
        <p:grpSpPr>
          <a:xfrm>
            <a:off x="2545396" y="972440"/>
            <a:ext cx="502056" cy="502056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E9F340-2374-F6EE-CF8D-80627E4D28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0D91BA1-58C4-A449-FAB3-1D9E7483108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63CA984-E17C-27C1-A073-54B573ACC454}"/>
              </a:ext>
            </a:extLst>
          </p:cNvPr>
          <p:cNvGrpSpPr/>
          <p:nvPr/>
        </p:nvGrpSpPr>
        <p:grpSpPr>
          <a:xfrm>
            <a:off x="2545396" y="8392464"/>
            <a:ext cx="502056" cy="502056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F7F7356-F70B-96EF-97AA-22DC00DCC4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6ABBAFD-D266-569F-2F22-31DE607FBF77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B21FDDD-3B48-2F08-4B42-5B548E5E0B7B}"/>
              </a:ext>
            </a:extLst>
          </p:cNvPr>
          <p:cNvGrpSpPr/>
          <p:nvPr/>
        </p:nvGrpSpPr>
        <p:grpSpPr>
          <a:xfrm>
            <a:off x="15360737" y="8374912"/>
            <a:ext cx="502056" cy="502056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2C6982E-836C-68E9-4579-F4DE8EB731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F008DEE-1E60-2AAA-C85D-25BD50F9852B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6146EFB-6E29-FC6E-8EBB-90DA564DF568}"/>
              </a:ext>
            </a:extLst>
          </p:cNvPr>
          <p:cNvSpPr txBox="1"/>
          <p:nvPr/>
        </p:nvSpPr>
        <p:spPr>
          <a:xfrm>
            <a:off x="4703357" y="765823"/>
            <a:ext cx="8822997" cy="22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IN" sz="9600" b="1" dirty="0">
                <a:latin typeface="DM Sans" pitchFamily="2" charset="0"/>
              </a:rPr>
              <a:t>System Architecture</a:t>
            </a:r>
            <a:endParaRPr lang="en-US" sz="9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37E0414-A4A9-18D0-C816-F2D5A8409911}"/>
              </a:ext>
            </a:extLst>
          </p:cNvPr>
          <p:cNvSpPr txBox="1"/>
          <p:nvPr/>
        </p:nvSpPr>
        <p:spPr>
          <a:xfrm>
            <a:off x="12432853" y="6783282"/>
            <a:ext cx="3366064" cy="309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endParaRPr lang="en-US" sz="2400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5C81420-477A-9F09-E3F6-C39F03CDC69C}"/>
              </a:ext>
            </a:extLst>
          </p:cNvPr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956FF43-CB4A-0CCF-0344-0FD8785ECAF6}"/>
              </a:ext>
            </a:extLst>
          </p:cNvPr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3EADBD41-F4AD-3E99-AE82-1B636857DD5C}"/>
              </a:ext>
            </a:extLst>
          </p:cNvPr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E4D8185-A6FD-AF31-6258-0C8B46F49766}"/>
              </a:ext>
            </a:extLst>
          </p:cNvPr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F7C107A2-2A2D-1831-910C-65E54C0F63F2}"/>
              </a:ext>
            </a:extLst>
          </p:cNvPr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C13C0BB-EABC-C4EF-4928-3812AE641E64}"/>
              </a:ext>
            </a:extLst>
          </p:cNvPr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E1F9335-3B9F-6FAD-C4CA-FAA586BADA4A}"/>
              </a:ext>
            </a:extLst>
          </p:cNvPr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CD0CC98-3F8F-6339-045E-F7712D9CDF56}"/>
              </a:ext>
            </a:extLst>
          </p:cNvPr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BC09E9F-DCD5-9535-972F-C65E3644A6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72" y="3420745"/>
            <a:ext cx="10150720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18098976">
            <a:off x="-2756529" y="283103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487353" y="983123"/>
            <a:ext cx="7848753" cy="11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IN" sz="9600" dirty="0">
                <a:latin typeface="DM Sans" pitchFamily="2" charset="0"/>
              </a:rPr>
              <a:t>MobileNetV2</a:t>
            </a:r>
            <a:endParaRPr lang="en-US" sz="96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53600" y="3171353"/>
            <a:ext cx="7707571" cy="428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Lightweight CNN model optimized for fast and efficient image classification.</a:t>
            </a:r>
          </a:p>
          <a:p>
            <a:pPr lvl="0" algn="l">
              <a:lnSpc>
                <a:spcPts val="2699"/>
              </a:lnSpc>
              <a:spcBef>
                <a:spcPct val="0"/>
              </a:spcBef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Depth wise separable convolutions reduce computation and improve speed.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Inverted residuals and linear bottlenecks enhance performance while maintaining efficiency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DM Sans" pitchFamily="2" charset="0"/>
              </a:rPr>
              <a:t>Benefits for HealthCalc</a:t>
            </a:r>
            <a:r>
              <a:rPr lang="en-US" sz="2400" dirty="0">
                <a:latin typeface="DM Sans" pitchFamily="2" charset="0"/>
              </a:rPr>
              <a:t>: Quick food recognition suitable for real-time applications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AE1905-3224-DFCC-DC5C-551F63CE5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18710"/>
            <a:ext cx="8712535" cy="6734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5394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87967" y="4980958"/>
            <a:ext cx="13358261" cy="910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Fine-tuned Model Accuracy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21976" y="7464294"/>
            <a:ext cx="984404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800" b="1" dirty="0">
                <a:latin typeface="DM Sans" pitchFamily="2" charset="0"/>
              </a:rPr>
              <a:t>Achieved an accuracy of over 89% on the test set, with reliable predictions across various food categories.</a:t>
            </a:r>
            <a:endParaRPr lang="en-US" sz="2800" b="1" u="none" spc="119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6467" y="1897558"/>
            <a:ext cx="7315066" cy="25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19538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89%</a:t>
            </a: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5712" y="1452532"/>
            <a:ext cx="3739422" cy="33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800" b="1" dirty="0">
                <a:latin typeface="DM Sans" pitchFamily="2" charset="0"/>
              </a:rPr>
              <a:t>Unit Testing</a:t>
            </a:r>
            <a:endParaRPr lang="en-US" sz="2800" b="1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3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800" b="1" dirty="0">
                <a:latin typeface="DM Sans" pitchFamily="2" charset="0"/>
              </a:rPr>
              <a:t>Integration Testing</a:t>
            </a:r>
            <a:endParaRPr lang="en-US" sz="2800" b="1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3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800" b="1" dirty="0">
                <a:latin typeface="DM Sans" pitchFamily="2" charset="0"/>
              </a:rPr>
              <a:t>Model Performance Testing</a:t>
            </a:r>
            <a:endParaRPr lang="en-US" sz="2800" b="1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62826" y="5554049"/>
            <a:ext cx="3558025" cy="34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800" b="1" dirty="0">
                <a:latin typeface="DM Sans" pitchFamily="2" charset="0"/>
              </a:rPr>
              <a:t>Response Time</a:t>
            </a:r>
            <a:endParaRPr lang="en-US" sz="2800" b="1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Verified individual functions like image upload, model prediction, and data retrieval.</a:t>
            </a:r>
            <a:endParaRPr lang="en-US" sz="2400" u="none" spc="96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Ensured seamless interaction between all components.</a:t>
            </a:r>
            <a:endParaRPr lang="en-US" sz="2400" u="none" spc="96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Average response time to ensuring a smooth user experience.</a:t>
            </a:r>
            <a:endParaRPr lang="en-US" sz="2400" u="none" spc="96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13795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Assessed MobileNetV2's accuracy, precision, and response time.</a:t>
            </a:r>
            <a:endParaRPr lang="en-US" sz="2400" u="none" spc="96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9AAF7-2A63-84D2-A65D-1E757C38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BFEB46-73E8-B079-5510-9DBE71E81F3D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2B1B67E-D8D6-4EA1-0D0B-D0242935454F}"/>
              </a:ext>
            </a:extLst>
          </p:cNvPr>
          <p:cNvSpPr txBox="1"/>
          <p:nvPr/>
        </p:nvSpPr>
        <p:spPr>
          <a:xfrm>
            <a:off x="4051122" y="748816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Confusion Matrix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FBA4011-744E-279E-6A58-F90135F717C3}"/>
              </a:ext>
            </a:extLst>
          </p:cNvPr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F6CB24-6997-BC29-F960-58F95AD6CF0A}"/>
              </a:ext>
            </a:extLst>
          </p:cNvPr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4B62A23-F087-CFF8-07E3-E88697C5EC1B}"/>
              </a:ext>
            </a:extLst>
          </p:cNvPr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E576B00-56BE-03FE-827D-BBC228E0AB73}"/>
              </a:ext>
            </a:extLst>
          </p:cNvPr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1F5BF50-51B4-AF96-E5ED-24D685F3A414}"/>
              </a:ext>
            </a:extLst>
          </p:cNvPr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C27B8FF-12FF-7405-B393-78B4543E1E86}"/>
              </a:ext>
            </a:extLst>
          </p:cNvPr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9BBDAF-4373-3762-BC83-375509221047}"/>
              </a:ext>
            </a:extLst>
          </p:cNvPr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DF1730E-6DC8-F17E-F782-BD5D10BE4978}"/>
              </a:ext>
            </a:extLst>
          </p:cNvPr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F08B46A-E7AE-7B69-47A6-2C025BCED8DD}"/>
              </a:ext>
            </a:extLst>
          </p:cNvPr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2BC8714-7BD2-014A-AFA0-EB8C6BE07E2C}"/>
              </a:ext>
            </a:extLst>
          </p:cNvPr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1C7C326-33A5-C35A-6910-891BEDB10B4E}"/>
              </a:ext>
            </a:extLst>
          </p:cNvPr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8B4E5C2-DBBF-4C32-5FC5-9F6E6772A210}"/>
              </a:ext>
            </a:extLst>
          </p:cNvPr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9E13651-2F9A-7F01-BD17-6AB28A071405}"/>
              </a:ext>
            </a:extLst>
          </p:cNvPr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9C5049-A106-BA3C-CEFF-AED9BDC96B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5448" y="2737286"/>
            <a:ext cx="8639680" cy="623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EC70D7-B8F9-B301-0A58-D0DC9EECA05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5697" y="3407187"/>
            <a:ext cx="8737908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6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51F1-377D-FB2C-6AED-A3891EC8C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501C3A-B7A9-5C6E-FED4-607E31AF0FF2}"/>
              </a:ext>
            </a:extLst>
          </p:cNvPr>
          <p:cNvSpPr/>
          <p:nvPr/>
        </p:nvSpPr>
        <p:spPr>
          <a:xfrm rot="-5400000">
            <a:off x="4000500" y="-391450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18F4AA5-838D-BBF2-2F31-AA50889396D9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E37AFA0-148F-3094-8172-BAF8D0BCE538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5D8B248-7C6A-7B2B-7B7D-8E0C96D82652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30C4588-08B0-C8AB-C359-1CE7E728DFAA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9BD641D-40F3-A6B3-E353-D5907986211B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8B84408-E88D-C617-EF9E-7EE414F4160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423990-01B0-14AB-0DB1-D10C0E3167AB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E6C185-97EB-C55F-D7C4-B6A9E9C33CCF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73250D6-8E63-AD6F-FBCD-95FA26D779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30C25D4-5E2B-7A58-63F3-9AD2FB573536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47E6A8A-691B-3C9E-38D6-F1E38AF78F25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434F319-C4EA-861A-8813-417C8D26A68A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1AA9F9A1-A0CD-C577-D97E-E63A4BE40837}"/>
              </a:ext>
            </a:extLst>
          </p:cNvPr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3C43E71-AF86-08D5-740E-E27F0706ACE1}"/>
              </a:ext>
            </a:extLst>
          </p:cNvPr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A6ADD03-D7E7-8BF7-CF82-DF60FE9DA3A7}"/>
              </a:ext>
            </a:extLst>
          </p:cNvPr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DEC3062-884D-6B1B-B181-626D90542D1B}"/>
              </a:ext>
            </a:extLst>
          </p:cNvPr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1E350ED-92F1-E14E-1AA3-D023C9E9E134}"/>
              </a:ext>
            </a:extLst>
          </p:cNvPr>
          <p:cNvSpPr txBox="1"/>
          <p:nvPr/>
        </p:nvSpPr>
        <p:spPr>
          <a:xfrm>
            <a:off x="14239454" y="2052429"/>
            <a:ext cx="2816627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dirty="0">
                <a:latin typeface="DM Sans" pitchFamily="2" charset="0"/>
              </a:rPr>
              <a:t>Flask framework (Python) for handling requests and responses.</a:t>
            </a:r>
            <a:endParaRPr lang="en-US" sz="2400" u="none" strike="noStrike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E32D308-67C7-1045-CC48-09C925AF4B5A}"/>
              </a:ext>
            </a:extLst>
          </p:cNvPr>
          <p:cNvSpPr txBox="1"/>
          <p:nvPr/>
        </p:nvSpPr>
        <p:spPr>
          <a:xfrm>
            <a:off x="14048519" y="8171002"/>
            <a:ext cx="2816627" cy="75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2400" dirty="0">
                <a:latin typeface="DM Sans" pitchFamily="2" charset="0"/>
              </a:rPr>
              <a:t>Nutritional information stored in a CSV file.</a:t>
            </a:r>
            <a:endParaRPr lang="en-US" sz="2400" u="none" strike="noStrike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E26224B-5554-38A0-3BA0-31290BCA2635}"/>
              </a:ext>
            </a:extLst>
          </p:cNvPr>
          <p:cNvSpPr txBox="1"/>
          <p:nvPr/>
        </p:nvSpPr>
        <p:spPr>
          <a:xfrm>
            <a:off x="3799312" y="2297209"/>
            <a:ext cx="281662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latin typeface="DM Sans" pitchFamily="2" charset="0"/>
              </a:rPr>
              <a:t>HTML, CSS, JavaScript for the user interface.</a:t>
            </a:r>
            <a:endParaRPr lang="en-US" sz="2400" u="none" strike="noStrike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DA34E44-2B68-681C-B233-CC5EAA3689CB}"/>
              </a:ext>
            </a:extLst>
          </p:cNvPr>
          <p:cNvSpPr txBox="1"/>
          <p:nvPr/>
        </p:nvSpPr>
        <p:spPr>
          <a:xfrm>
            <a:off x="3103795" y="7780972"/>
            <a:ext cx="322710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latin typeface="DM Sans" pitchFamily="2" charset="0"/>
              </a:rPr>
              <a:t>MobileNetV2 model, optimized with TensorFlow/</a:t>
            </a:r>
            <a:r>
              <a:rPr lang="en-US" sz="2400" dirty="0" err="1">
                <a:latin typeface="DM Sans" pitchFamily="2" charset="0"/>
              </a:rPr>
              <a:t>Keras</a:t>
            </a:r>
            <a:r>
              <a:rPr lang="en-US" sz="2400" dirty="0">
                <a:latin typeface="DM Sans" pitchFamily="2" charset="0"/>
              </a:rPr>
              <a:t> for food classification.</a:t>
            </a:r>
            <a:endParaRPr lang="en-US" sz="2400" u="none" strike="noStrike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21EAA80-D014-5357-AE4B-935A4BEF9455}"/>
              </a:ext>
            </a:extLst>
          </p:cNvPr>
          <p:cNvSpPr txBox="1"/>
          <p:nvPr/>
        </p:nvSpPr>
        <p:spPr>
          <a:xfrm>
            <a:off x="6995244" y="3895276"/>
            <a:ext cx="429751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IN" sz="7200" b="1" dirty="0">
                <a:latin typeface="DM Sans" pitchFamily="2" charset="0"/>
              </a:rPr>
              <a:t>Technology Stack</a:t>
            </a:r>
            <a:endParaRPr lang="en-US" sz="72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756D0FD-9FAC-8595-A7F9-06CE7C3A034D}"/>
              </a:ext>
            </a:extLst>
          </p:cNvPr>
          <p:cNvSpPr txBox="1"/>
          <p:nvPr/>
        </p:nvSpPr>
        <p:spPr>
          <a:xfrm>
            <a:off x="7362365" y="6150211"/>
            <a:ext cx="3563270" cy="40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HealthCalc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50B87E-EAB4-1AE1-83CE-8C48A7D21DB8}"/>
              </a:ext>
            </a:extLst>
          </p:cNvPr>
          <p:cNvSpPr txBox="1"/>
          <p:nvPr/>
        </p:nvSpPr>
        <p:spPr>
          <a:xfrm>
            <a:off x="3872213" y="1333301"/>
            <a:ext cx="2125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DM Sans" pitchFamily="2" charset="0"/>
              </a:rPr>
              <a:t>Frontend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69F955-6A58-C49C-E814-8D84135BF0DE}"/>
              </a:ext>
            </a:extLst>
          </p:cNvPr>
          <p:cNvSpPr txBox="1"/>
          <p:nvPr/>
        </p:nvSpPr>
        <p:spPr>
          <a:xfrm>
            <a:off x="14239454" y="1279982"/>
            <a:ext cx="1983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Backend</a:t>
            </a:r>
            <a:endParaRPr lang="en-IN" sz="4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CE4429-EFFA-7B0D-FD7C-D80DE121959D}"/>
              </a:ext>
            </a:extLst>
          </p:cNvPr>
          <p:cNvSpPr txBox="1"/>
          <p:nvPr/>
        </p:nvSpPr>
        <p:spPr>
          <a:xfrm>
            <a:off x="2583661" y="7007791"/>
            <a:ext cx="4123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DM Sans" pitchFamily="2" charset="0"/>
              </a:rPr>
              <a:t>Machine Learning</a:t>
            </a:r>
            <a:r>
              <a:rPr lang="en-IN" sz="4000" dirty="0">
                <a:latin typeface="DM Sans" pitchFamily="2" charset="0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42479D-F4F5-4321-5869-8D524CA617AC}"/>
              </a:ext>
            </a:extLst>
          </p:cNvPr>
          <p:cNvSpPr txBox="1"/>
          <p:nvPr/>
        </p:nvSpPr>
        <p:spPr>
          <a:xfrm>
            <a:off x="13776346" y="7073086"/>
            <a:ext cx="291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DM Sans" pitchFamily="2" charset="0"/>
              </a:rPr>
              <a:t>Data Storage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E3FBC9B-5179-2CBC-2BB5-80E13F10B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0" y="1688820"/>
            <a:ext cx="3149289" cy="17288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6E3815-A580-A0A0-E13B-4B240373A6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911" y="1304905"/>
            <a:ext cx="1984608" cy="19846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9E20741-C15F-1649-2D01-AA19F63294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977" y="7165021"/>
            <a:ext cx="1763945" cy="17639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3F04315-C9E1-25EF-A5E6-E5DA3B58E9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4" y="7493280"/>
            <a:ext cx="1885179" cy="16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3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2336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4574" y="-2255267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489710" y="768503"/>
            <a:ext cx="8751165" cy="22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IN" sz="9600" b="1" dirty="0">
                <a:latin typeface="DM Sans" pitchFamily="2" charset="0"/>
              </a:rPr>
              <a:t>Conclusion and Future Scope</a:t>
            </a:r>
            <a:endParaRPr lang="en-US" sz="9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55550" y="3695700"/>
            <a:ext cx="7707571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dirty="0">
                <a:latin typeface="DM Sans" pitchFamily="2" charset="0"/>
              </a:rPr>
              <a:t>HealthCalc simplifies nutritional analysis with machine learning, providing users with an accessible tool for food tracking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Expand database to cover more food items and cuisines.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Add user profiles for personalized tracking and diet recommendations.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Develop a mobile version for on-the-go analysis.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Integrate with wearables for real-time monitoring.</a:t>
            </a:r>
          </a:p>
          <a:p>
            <a:pPr marL="0" lvl="0" indent="0" algn="l">
              <a:spcBef>
                <a:spcPct val="0"/>
              </a:spcBef>
            </a:pPr>
            <a:endParaRPr lang="en-US" sz="2400" u="none" spc="119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6429121" y="8159268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64574" y="8155550"/>
            <a:ext cx="1946733" cy="1700958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047859" y="7978279"/>
            <a:ext cx="1541626" cy="2055501"/>
          </a:xfrm>
          <a:custGeom>
            <a:avLst/>
            <a:gdLst/>
            <a:ahLst/>
            <a:cxnLst/>
            <a:rect l="l" t="t" r="r" b="b"/>
            <a:pathLst>
              <a:path w="1541626" h="2055501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09891-755F-730E-13D4-B25E3FA2F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617" y="1634700"/>
            <a:ext cx="9621903" cy="5636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10209" y="3713319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A98AB-4C58-4E15-7283-9908646D84CC}"/>
              </a:ext>
            </a:extLst>
          </p:cNvPr>
          <p:cNvSpPr txBox="1"/>
          <p:nvPr/>
        </p:nvSpPr>
        <p:spPr>
          <a:xfrm>
            <a:off x="16772335" y="9764645"/>
            <a:ext cx="1169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Brush Script MT" panose="03060802040406070304" pitchFamily="66" charset="0"/>
              </a:rPr>
              <a:t>Deepak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04950" y="2345718"/>
            <a:ext cx="7848753" cy="113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IN" sz="8800" b="1" dirty="0">
                <a:latin typeface="DM Sans" pitchFamily="2" charset="0"/>
              </a:rPr>
              <a:t>Introduction</a:t>
            </a:r>
            <a:endParaRPr lang="en-US" sz="88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4950" y="4807557"/>
            <a:ext cx="8934450" cy="2425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HealthCalc is a web-based application that helps users analyze the nutritional content of food items using image recognition and a fine-tuned MobileNetV2 CNN model.</a:t>
            </a:r>
          </a:p>
          <a:p>
            <a:pPr lvl="0" algn="just">
              <a:lnSpc>
                <a:spcPts val="2699"/>
              </a:lnSpc>
              <a:spcBef>
                <a:spcPct val="0"/>
              </a:spcBef>
            </a:pPr>
            <a:endParaRPr lang="en-US" sz="2400" dirty="0">
              <a:latin typeface="DM Sans" pitchFamily="2" charset="0"/>
            </a:endParaRPr>
          </a:p>
          <a:p>
            <a:pPr lvl="0" algn="just">
              <a:lnSpc>
                <a:spcPts val="2699"/>
              </a:lnSpc>
              <a:spcBef>
                <a:spcPct val="0"/>
              </a:spcBef>
            </a:pPr>
            <a:endParaRPr lang="en-US" sz="2400" dirty="0">
              <a:latin typeface="DM Sans" pitchFamily="2" charset="0"/>
            </a:endParaRPr>
          </a:p>
          <a:p>
            <a:pPr marL="342900" lvl="0" indent="-342900" algn="just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Goal: To provide a convenient and accurate tool for tracking food intake and making informed dietary decisions.</a:t>
            </a:r>
            <a:endParaRPr lang="en-US" sz="2400" u="none" spc="119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882443" y="773369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2449974" y="-740983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655692" y="8823719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839200" y="-1304028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5421407" y="-1100990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320D97-3B34-2F92-43A3-F2FF7002D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963">
            <a:off x="11614577" y="3322761"/>
            <a:ext cx="6534730" cy="7412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42672-6A72-7220-0EBA-9B8FAA9E9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699" y="-312985"/>
            <a:ext cx="5715002" cy="5715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9170" y="-4053265"/>
            <a:ext cx="10129659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504950" y="2566521"/>
            <a:ext cx="7025086" cy="11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IN" sz="9000" dirty="0">
                <a:latin typeface="DM Sans" pitchFamily="2" charset="0"/>
              </a:rPr>
              <a:t>Motivation</a:t>
            </a:r>
            <a:endParaRPr lang="en-US" sz="9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" y="9336859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017493" y="-31920"/>
            <a:ext cx="3375694" cy="2860115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4467828" y="8540953"/>
            <a:ext cx="1566842" cy="1657350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81567" y="-31920"/>
            <a:ext cx="1757967" cy="1657350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C5B70-81D7-DF24-9E93-CA2F21BAFAE2}"/>
              </a:ext>
            </a:extLst>
          </p:cNvPr>
          <p:cNvSpPr txBox="1"/>
          <p:nvPr/>
        </p:nvSpPr>
        <p:spPr>
          <a:xfrm>
            <a:off x="1295400" y="4419352"/>
            <a:ext cx="10210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Growing health awareness and a demand for easily accessible nutrition information.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Need for fast, accurate food recognition to aid in health monitoring and diet management.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Leverage deep learning to automate nutrition tracking and make it more accessible.</a:t>
            </a:r>
          </a:p>
          <a:p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656E2F-DA8A-5CB6-A9C1-44FC4791CF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59" y="177383"/>
            <a:ext cx="7243574" cy="7142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B56900-6F6C-A0F9-ED76-97639140E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523" y="5958001"/>
            <a:ext cx="5152646" cy="5559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05800" y="-2624737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184172" y="1622447"/>
            <a:ext cx="9467850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IN" sz="9600" dirty="0">
                <a:latin typeface="DM Sans" pitchFamily="2" charset="0"/>
              </a:rPr>
              <a:t>Existing System Limitations</a:t>
            </a:r>
            <a:endParaRPr lang="en-US" sz="9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" y="4807557"/>
            <a:ext cx="8477250" cy="3287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Current apps require manual entry for food items, making tracking tedious.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Limited accuracy in food recognition, with complex user interfaces.</a:t>
            </a:r>
          </a:p>
          <a:p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M Sans" pitchFamily="2" charset="0"/>
              </a:rPr>
              <a:t>Few apps provide real-time nutritional analysis or use ML models for recognition.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658600" y="3691583"/>
            <a:ext cx="4562333" cy="4572000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F81D-8781-898B-F805-B6623A93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D653C9-1755-5768-3D7E-225B66D6745F}"/>
              </a:ext>
            </a:extLst>
          </p:cNvPr>
          <p:cNvSpPr/>
          <p:nvPr/>
        </p:nvSpPr>
        <p:spPr>
          <a:xfrm rot="-5400000">
            <a:off x="4000500" y="-393474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BEFDC94-FA49-6CD3-07EF-428636EC79B1}"/>
              </a:ext>
            </a:extLst>
          </p:cNvPr>
          <p:cNvSpPr txBox="1"/>
          <p:nvPr/>
        </p:nvSpPr>
        <p:spPr>
          <a:xfrm>
            <a:off x="3403277" y="1907439"/>
            <a:ext cx="10152221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8730"/>
              </a:lnSpc>
              <a:spcBef>
                <a:spcPct val="0"/>
              </a:spcBef>
            </a:pPr>
            <a:r>
              <a:rPr lang="en-IN" sz="9600" dirty="0">
                <a:latin typeface="DM Sans" pitchFamily="2" charset="0"/>
              </a:rPr>
              <a:t>Proposed System &amp; Key Features</a:t>
            </a:r>
            <a:endParaRPr lang="en-US" sz="96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83B9F0D-D38B-3706-CC4C-B838D8E039DF}"/>
              </a:ext>
            </a:extLst>
          </p:cNvPr>
          <p:cNvSpPr txBox="1"/>
          <p:nvPr/>
        </p:nvSpPr>
        <p:spPr>
          <a:xfrm>
            <a:off x="2227065" y="4790157"/>
            <a:ext cx="10152221" cy="3600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DM Sans" pitchFamily="2" charset="0"/>
              </a:rPr>
              <a:t>Automated Food Recognition</a:t>
            </a:r>
            <a:r>
              <a:rPr lang="en-IN" sz="2400" dirty="0">
                <a:latin typeface="DM Sans" pitchFamily="2" charset="0"/>
              </a:rPr>
              <a:t>: MobileNetV2 provides real-time food item identification.</a:t>
            </a:r>
          </a:p>
          <a:p>
            <a:endParaRPr lang="en-IN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DM Sans" pitchFamily="2" charset="0"/>
              </a:rPr>
              <a:t>Nutritional Data Retrieval</a:t>
            </a:r>
            <a:r>
              <a:rPr lang="en-IN" sz="2400" dirty="0">
                <a:latin typeface="DM Sans" pitchFamily="2" charset="0"/>
              </a:rPr>
              <a:t>: Direct access to nutritional information from a CSV database.</a:t>
            </a:r>
          </a:p>
          <a:p>
            <a:endParaRPr lang="en-IN" sz="2400" b="1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DM Sans" pitchFamily="2" charset="0"/>
              </a:rPr>
              <a:t>User-Friendly Interface</a:t>
            </a:r>
            <a:r>
              <a:rPr lang="en-IN" sz="2400" dirty="0">
                <a:latin typeface="DM Sans" pitchFamily="2" charset="0"/>
              </a:rPr>
              <a:t>: Simple design for easy navigation.</a:t>
            </a:r>
          </a:p>
          <a:p>
            <a:endParaRPr lang="en-IN" sz="2400" dirty="0">
              <a:latin typeface="DM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DM Sans" pitchFamily="2" charset="0"/>
              </a:rPr>
              <a:t>Efficient Architecture</a:t>
            </a:r>
            <a:r>
              <a:rPr lang="en-IN" sz="2400" dirty="0">
                <a:latin typeface="DM Sans" pitchFamily="2" charset="0"/>
              </a:rPr>
              <a:t>: Lightweight and fast backend using Flask.</a:t>
            </a:r>
          </a:p>
          <a:p>
            <a:pPr algn="l"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F999C34-5CE1-1133-39FA-69DD686B8D77}"/>
              </a:ext>
            </a:extLst>
          </p:cNvPr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77839A33-B9B9-6643-BD1F-705E6BD21821}"/>
              </a:ext>
            </a:extLst>
          </p:cNvPr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33A8C043-CB73-63D9-7F24-C23D71C3B46C}"/>
              </a:ext>
            </a:extLst>
          </p:cNvPr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EF40E14-717C-C158-8278-BD4E20C88762}"/>
              </a:ext>
            </a:extLst>
          </p:cNvPr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1FE002D-6A55-37F5-01D5-7BA9B6799879}"/>
              </a:ext>
            </a:extLst>
          </p:cNvPr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50A3D20-B558-294F-B830-AD453FA5723D}"/>
              </a:ext>
            </a:extLst>
          </p:cNvPr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87C7CC1-EFB0-2851-0A38-BEEEE1A58D72}"/>
              </a:ext>
            </a:extLst>
          </p:cNvPr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A1B5BD2-A35E-6EB0-8669-EF1D34BD4910}"/>
              </a:ext>
            </a:extLst>
          </p:cNvPr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4"/>
          <p:cNvSpPr/>
          <p:nvPr/>
        </p:nvSpPr>
        <p:spPr>
          <a:xfrm>
            <a:off x="12274605" y="4686300"/>
            <a:ext cx="4271649" cy="4787961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0FA6D6F-2C6D-9B6C-C30B-B0547486CB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854" y="5255153"/>
            <a:ext cx="1883546" cy="11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0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6137A-C30F-AD00-B4AD-6AA269DE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02" y="876300"/>
            <a:ext cx="17468995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19AE6-F29D-7226-A719-5CAF899B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04900"/>
            <a:ext cx="17469945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E3D7D-E85D-C52A-DB15-A096B4C3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7" y="1028700"/>
            <a:ext cx="17849726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48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762776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IN" sz="9600" b="1" dirty="0">
                <a:latin typeface="DM Sans" pitchFamily="2" charset="0"/>
              </a:rPr>
              <a:t>System Architecture</a:t>
            </a:r>
            <a:endParaRPr lang="en-US" sz="9000" b="1" dirty="0">
              <a:solidFill>
                <a:srgbClr val="000000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7853" y="6766670"/>
            <a:ext cx="2646492" cy="8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2400" dirty="0">
                <a:latin typeface="DM Sans" pitchFamily="2" charset="0"/>
              </a:rPr>
              <a:t>User uploads an image of their food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86100" y="6755128"/>
            <a:ext cx="3366064" cy="1193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2400" dirty="0">
                <a:latin typeface="DM Sans" pitchFamily="2" charset="0"/>
              </a:rPr>
              <a:t>The image is processed by MobileNetV2, predicting the food item.</a:t>
            </a:r>
            <a:endParaRPr lang="en-US" sz="2400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12151" y="6767515"/>
            <a:ext cx="2747991" cy="11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400" dirty="0">
                <a:latin typeface="DM Sans" pitchFamily="2" charset="0"/>
              </a:rPr>
              <a:t>The system fetches nutritional data from a CSV file.</a:t>
            </a:r>
            <a:endParaRPr lang="en-US" sz="2400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2853" y="6783282"/>
            <a:ext cx="3366064" cy="899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400" dirty="0">
                <a:latin typeface="DM Sans" pitchFamily="2" charset="0"/>
              </a:rPr>
              <a:t>Nutritional information is displayed to the user on the interface</a:t>
            </a:r>
            <a:endParaRPr lang="en-US" sz="2400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470</Words>
  <Application>Microsoft Office PowerPoint</Application>
  <PresentationFormat>Custom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DM Sans</vt:lpstr>
      <vt:lpstr>DM Sans Bold</vt:lpstr>
      <vt:lpstr>Wingdings</vt:lpstr>
      <vt:lpstr>Brush Script MT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Deepak S S</cp:lastModifiedBy>
  <cp:revision>12</cp:revision>
  <dcterms:created xsi:type="dcterms:W3CDTF">2006-08-16T00:00:00Z</dcterms:created>
  <dcterms:modified xsi:type="dcterms:W3CDTF">2025-01-13T07:16:21Z</dcterms:modified>
  <dc:identifier>DAGUr1y8daw</dc:identifier>
</cp:coreProperties>
</file>